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6" r:id="rId6"/>
    <p:sldMasterId id="2147483752" r:id="rId7"/>
  </p:sldMasterIdLst>
  <p:notesMasterIdLst>
    <p:notesMasterId r:id="rId40"/>
  </p:notesMasterIdLst>
  <p:sldIdLst>
    <p:sldId id="263" r:id="rId8"/>
    <p:sldId id="560" r:id="rId9"/>
    <p:sldId id="300" r:id="rId10"/>
    <p:sldId id="579" r:id="rId11"/>
    <p:sldId id="416" r:id="rId12"/>
    <p:sldId id="287" r:id="rId13"/>
    <p:sldId id="289" r:id="rId14"/>
    <p:sldId id="293" r:id="rId15"/>
    <p:sldId id="415" r:id="rId16"/>
    <p:sldId id="564" r:id="rId17"/>
    <p:sldId id="271" r:id="rId18"/>
    <p:sldId id="306" r:id="rId19"/>
    <p:sldId id="562" r:id="rId20"/>
    <p:sldId id="407" r:id="rId21"/>
    <p:sldId id="329" r:id="rId22"/>
    <p:sldId id="408" r:id="rId23"/>
    <p:sldId id="411" r:id="rId24"/>
    <p:sldId id="317" r:id="rId25"/>
    <p:sldId id="565" r:id="rId26"/>
    <p:sldId id="566" r:id="rId27"/>
    <p:sldId id="567" r:id="rId28"/>
    <p:sldId id="568" r:id="rId29"/>
    <p:sldId id="569" r:id="rId30"/>
    <p:sldId id="570" r:id="rId31"/>
    <p:sldId id="577" r:id="rId32"/>
    <p:sldId id="578" r:id="rId33"/>
    <p:sldId id="581" r:id="rId34"/>
    <p:sldId id="583" r:id="rId35"/>
    <p:sldId id="571" r:id="rId36"/>
    <p:sldId id="572" r:id="rId37"/>
    <p:sldId id="573" r:id="rId38"/>
    <p:sldId id="5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132" autoAdjust="0"/>
  </p:normalViewPr>
  <p:slideViewPr>
    <p:cSldViewPr snapToGrid="0">
      <p:cViewPr varScale="1">
        <p:scale>
          <a:sx n="76" d="100"/>
          <a:sy n="76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B9B6-7C7C-40DD-8656-0AF5A260F1A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0E5D-C9AE-43CD-8297-B20FB19C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23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557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63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183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769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8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47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814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29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383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9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55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136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092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79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708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62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83901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4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7095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2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1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819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199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40643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0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70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81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32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78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849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943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5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311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4480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089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060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86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08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480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79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44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67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3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109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38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46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748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56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956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660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4813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17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189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919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8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01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745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08197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46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05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71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5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9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428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934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21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129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9009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7723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35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D6AF-1937-6542-8C93-919D6F75FDA1}" type="datetimeFigureOut">
              <a:rPr lang="en-US" smtClean="0"/>
              <a:t>9/29/2023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311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48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496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2463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7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4042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34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06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20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98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963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3006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035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1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83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473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921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7793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01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850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70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55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67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82403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58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241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57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4765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776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440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5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5989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56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02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30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06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294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29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09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2759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1105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725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6491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B5CCA5-8445-45EA-B046-5EDA78D1689C}" type="datetime1">
              <a:rPr lang="en-US" smtClean="0"/>
              <a:t>9/29/2023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29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94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79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7106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0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16735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178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E7868-3FEE-4AE2-86D2-09ECECB75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Recipient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4DE1-3061-4AF6-98C5-B6A3DE393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Poppins"/>
                <a:cs typeface="Poppins"/>
              </a:rPr>
              <a:t>Illinois 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339016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F4120-7B14-4E01-989D-EE541B19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91DB-A769-41FA-9837-62DE5CBC84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Support Slides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097A-7C28-408C-BBA8-9EA5EFC24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48B8-2EA5-4C93-8946-3EE6D72DC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78BA2-9AC1-4178-8502-89444C683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Award Activation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AB67-8248-4F5C-8DDE-F2B94B89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08" y="1522239"/>
            <a:ext cx="6875005" cy="45765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120874-B6A0-4204-98F2-934C6B1E2690}"/>
              </a:ext>
            </a:extLst>
          </p:cNvPr>
          <p:cNvSpPr/>
          <p:nvPr/>
        </p:nvSpPr>
        <p:spPr>
          <a:xfrm>
            <a:off x="4144161" y="3020037"/>
            <a:ext cx="1174459" cy="1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48952-1B28-4732-9577-5CB2A2259EB1}"/>
              </a:ext>
            </a:extLst>
          </p:cNvPr>
          <p:cNvSpPr txBox="1"/>
          <p:nvPr/>
        </p:nvSpPr>
        <p:spPr>
          <a:xfrm>
            <a:off x="4085438" y="295842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826F8-ACA1-4F48-8A30-ED80CF3D9C60}"/>
              </a:ext>
            </a:extLst>
          </p:cNvPr>
          <p:cNvSpPr/>
          <p:nvPr/>
        </p:nvSpPr>
        <p:spPr>
          <a:xfrm>
            <a:off x="3758268" y="3266203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4838D-E88F-494D-8C3B-F6B928BFBD4F}"/>
              </a:ext>
            </a:extLst>
          </p:cNvPr>
          <p:cNvSpPr/>
          <p:nvPr/>
        </p:nvSpPr>
        <p:spPr>
          <a:xfrm>
            <a:off x="4229450" y="3351491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ADB07-62A7-451C-A09B-21C118864474}"/>
              </a:ext>
            </a:extLst>
          </p:cNvPr>
          <p:cNvSpPr/>
          <p:nvPr/>
        </p:nvSpPr>
        <p:spPr>
          <a:xfrm>
            <a:off x="5777918" y="3312997"/>
            <a:ext cx="636163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2E105-832D-429A-A28E-12528E347D54}"/>
              </a:ext>
            </a:extLst>
          </p:cNvPr>
          <p:cNvSpPr txBox="1"/>
          <p:nvPr/>
        </p:nvSpPr>
        <p:spPr>
          <a:xfrm>
            <a:off x="5739580" y="3275720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Award Start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81B6A-2D6E-4DDB-BDFB-27C59DBC0DBA}"/>
              </a:ext>
            </a:extLst>
          </p:cNvPr>
          <p:cNvSpPr txBox="1"/>
          <p:nvPr/>
        </p:nvSpPr>
        <p:spPr>
          <a:xfrm>
            <a:off x="4085438" y="3284021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20636B-C0A7-4953-BA87-EE060DCF395B}"/>
              </a:ext>
            </a:extLst>
          </p:cNvPr>
          <p:cNvSpPr txBox="1"/>
          <p:nvPr/>
        </p:nvSpPr>
        <p:spPr>
          <a:xfrm>
            <a:off x="3623345" y="3277476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1BF6E4-21EF-450E-8A42-81E508CB8A04}"/>
              </a:ext>
            </a:extLst>
          </p:cNvPr>
          <p:cNvSpPr/>
          <p:nvPr/>
        </p:nvSpPr>
        <p:spPr>
          <a:xfrm>
            <a:off x="2877424" y="4999839"/>
            <a:ext cx="1593908" cy="25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22356-569C-4C6B-AD44-61B67E1F4218}"/>
              </a:ext>
            </a:extLst>
          </p:cNvPr>
          <p:cNvSpPr txBox="1"/>
          <p:nvPr/>
        </p:nvSpPr>
        <p:spPr>
          <a:xfrm>
            <a:off x="2808684" y="493439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6C2B6-76A2-4152-8AF0-B0BE513F9AFD}"/>
              </a:ext>
            </a:extLst>
          </p:cNvPr>
          <p:cNvSpPr txBox="1"/>
          <p:nvPr/>
        </p:nvSpPr>
        <p:spPr>
          <a:xfrm>
            <a:off x="9452053" y="1784736"/>
            <a:ext cx="220168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Account owner will use this link to set-up log-in and can add additional users.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04337-B1F3-40B4-9E15-561EDF82CBEB}"/>
              </a:ext>
            </a:extLst>
          </p:cNvPr>
          <p:cNvSpPr/>
          <p:nvPr/>
        </p:nvSpPr>
        <p:spPr>
          <a:xfrm>
            <a:off x="953311" y="6098796"/>
            <a:ext cx="10700425" cy="579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AmpliFund emails come from no-reply@gotomygrants.com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08E0E3-1D69-475E-A9C5-381F2F7C55B6}"/>
              </a:ext>
            </a:extLst>
          </p:cNvPr>
          <p:cNvCxnSpPr>
            <a:cxnSpLocks/>
          </p:cNvCxnSpPr>
          <p:nvPr/>
        </p:nvCxnSpPr>
        <p:spPr>
          <a:xfrm flipH="1">
            <a:off x="5945810" y="2023353"/>
            <a:ext cx="3496226" cy="21400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6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89F441-B2B9-42D5-8EC8-81F46AC00E35}"/>
              </a:ext>
            </a:extLst>
          </p:cNvPr>
          <p:cNvPicPr/>
          <p:nvPr/>
        </p:nvPicPr>
        <p:blipFill rotWithShape="1">
          <a:blip r:embed="rId2"/>
          <a:srcRect t="7314" r="58654" b="33324"/>
          <a:stretch/>
        </p:blipFill>
        <p:spPr bwMode="auto">
          <a:xfrm>
            <a:off x="965564" y="1698253"/>
            <a:ext cx="7172596" cy="416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2704-EC36-4F47-B104-7D3219C25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967" y="1992525"/>
            <a:ext cx="2991525" cy="427424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Left Navigation </a:t>
            </a:r>
            <a:r>
              <a:rPr lang="en-US" sz="1600" b="0" dirty="0"/>
              <a:t>-shows on every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User Navigation </a:t>
            </a:r>
            <a:r>
              <a:rPr lang="en-US" sz="1600" b="0" dirty="0"/>
              <a:t>–includes account information, change password, message center, support, terms and conditions, applicant portal, and logout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Options Toolbar </a:t>
            </a:r>
            <a:r>
              <a:rPr lang="en-US" sz="1600" b="0" dirty="0"/>
              <a:t>–displays icons to perform functions available on the current page, icons vary based on page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A25DE-DA4F-4789-A623-873485D9F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F82C8-43A4-43F3-8B60-683A0B7FE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Navigating AmpliFund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DF726-D246-4978-A317-2959C04EE3C4}"/>
              </a:ext>
            </a:extLst>
          </p:cNvPr>
          <p:cNvSpPr/>
          <p:nvPr/>
        </p:nvSpPr>
        <p:spPr>
          <a:xfrm>
            <a:off x="984738" y="2447778"/>
            <a:ext cx="1167619" cy="17162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2B49C8-7072-4847-B83A-D6D656363A6E}"/>
              </a:ext>
            </a:extLst>
          </p:cNvPr>
          <p:cNvSpPr/>
          <p:nvPr/>
        </p:nvSpPr>
        <p:spPr>
          <a:xfrm>
            <a:off x="7365620" y="1698253"/>
            <a:ext cx="703384" cy="23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80844A-9C84-4222-BA87-4746FD46F05A}"/>
              </a:ext>
            </a:extLst>
          </p:cNvPr>
          <p:cNvSpPr/>
          <p:nvPr/>
        </p:nvSpPr>
        <p:spPr>
          <a:xfrm>
            <a:off x="7589520" y="1962195"/>
            <a:ext cx="54864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F0E17-C18E-4CE1-85C0-5EC6D7AC1D08}"/>
              </a:ext>
            </a:extLst>
          </p:cNvPr>
          <p:cNvSpPr txBox="1"/>
          <p:nvPr/>
        </p:nvSpPr>
        <p:spPr>
          <a:xfrm>
            <a:off x="398627" y="2989385"/>
            <a:ext cx="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523989-8256-4813-8726-E9B91E36CEA3}"/>
              </a:ext>
            </a:extLst>
          </p:cNvPr>
          <p:cNvSpPr/>
          <p:nvPr/>
        </p:nvSpPr>
        <p:spPr>
          <a:xfrm>
            <a:off x="454006" y="29718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46D5E4C-B352-4B25-9FC8-5C321BBEE74B}"/>
              </a:ext>
            </a:extLst>
          </p:cNvPr>
          <p:cNvSpPr/>
          <p:nvPr/>
        </p:nvSpPr>
        <p:spPr>
          <a:xfrm>
            <a:off x="6838113" y="165546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E732778-1B1E-4238-9772-F0E26E7C1EF4}"/>
              </a:ext>
            </a:extLst>
          </p:cNvPr>
          <p:cNvSpPr/>
          <p:nvPr/>
        </p:nvSpPr>
        <p:spPr>
          <a:xfrm>
            <a:off x="7121071" y="20731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773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Users</a:t>
            </a:r>
          </a:p>
        </p:txBody>
      </p:sp>
    </p:spTree>
    <p:extLst>
      <p:ext uri="{BB962C8B-B14F-4D97-AF65-F5344CB8AC3E}">
        <p14:creationId xmlns:p14="http://schemas.microsoft.com/office/powerpoint/2010/main" val="141230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5281" y="1668962"/>
            <a:ext cx="5172921" cy="477837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Open </a:t>
            </a:r>
            <a:r>
              <a:rPr lang="en-US" dirty="0"/>
              <a:t>Administration &gt; System Security &gt; Users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</a:t>
            </a:r>
            <a:r>
              <a:rPr lang="en-US" dirty="0"/>
              <a:t>+ icon in the top right hand corner </a:t>
            </a:r>
            <a:r>
              <a:rPr lang="en-US" b="0" dirty="0"/>
              <a:t>to create a User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Enter user preferences &amp; information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Select the </a:t>
            </a:r>
            <a:r>
              <a:rPr lang="en-US" dirty="0"/>
              <a:t>User’s Email Preference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dirty="0"/>
              <a:t>User role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User’s </a:t>
            </a:r>
            <a:r>
              <a:rPr lang="en-US" dirty="0"/>
              <a:t>First Name</a:t>
            </a:r>
            <a:r>
              <a:rPr lang="en-US" b="0" dirty="0"/>
              <a:t>, </a:t>
            </a:r>
            <a:r>
              <a:rPr lang="en-US" dirty="0"/>
              <a:t>Last Name</a:t>
            </a:r>
            <a:r>
              <a:rPr lang="en-US" b="0" dirty="0"/>
              <a:t>, and </a:t>
            </a:r>
            <a:r>
              <a:rPr lang="en-US" dirty="0"/>
              <a:t>E-Mail Address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‘</a:t>
            </a:r>
            <a:r>
              <a:rPr lang="en-US" dirty="0"/>
              <a:t>Create</a:t>
            </a:r>
            <a:r>
              <a:rPr lang="en-US" b="0" dirty="0"/>
              <a:t>’ button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Creating Additional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715C-4C0D-4B01-B5D9-257F4A29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5" y="1673156"/>
            <a:ext cx="1745194" cy="33416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DCFD6-F235-48B4-9714-9E610A2BFD26}"/>
              </a:ext>
            </a:extLst>
          </p:cNvPr>
          <p:cNvSpPr/>
          <p:nvPr/>
        </p:nvSpPr>
        <p:spPr>
          <a:xfrm>
            <a:off x="1024549" y="3816990"/>
            <a:ext cx="1391480" cy="11978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A3F16-1F9D-4BFE-92D5-95EDBD37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23" y="2449584"/>
            <a:ext cx="1260585" cy="4269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2E1C46-0248-46CF-81B3-093F3BCA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99" y="2449584"/>
            <a:ext cx="2557243" cy="37995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3468807-BB57-4C3C-979D-7C7A857C34AB}"/>
              </a:ext>
            </a:extLst>
          </p:cNvPr>
          <p:cNvSpPr/>
          <p:nvPr/>
        </p:nvSpPr>
        <p:spPr>
          <a:xfrm>
            <a:off x="1263089" y="11278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8A91C5-E8CE-4CA4-B9A8-3B1A9A96283F}"/>
              </a:ext>
            </a:extLst>
          </p:cNvPr>
          <p:cNvSpPr/>
          <p:nvPr/>
        </p:nvSpPr>
        <p:spPr>
          <a:xfrm>
            <a:off x="2965508" y="1992384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FE1F1-D727-4624-B252-D156368BB2CE}"/>
              </a:ext>
            </a:extLst>
          </p:cNvPr>
          <p:cNvSpPr/>
          <p:nvPr/>
        </p:nvSpPr>
        <p:spPr>
          <a:xfrm>
            <a:off x="3215515" y="2592198"/>
            <a:ext cx="190415" cy="284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CAFB174-4FAC-49CF-96E2-689EC948F8E2}"/>
              </a:ext>
            </a:extLst>
          </p:cNvPr>
          <p:cNvSpPr/>
          <p:nvPr/>
        </p:nvSpPr>
        <p:spPr>
          <a:xfrm>
            <a:off x="5098120" y="197331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392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User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727E8-B596-4E66-AFA2-C884FFCA3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057" y="1870018"/>
            <a:ext cx="4550656" cy="473128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/>
              <a:t>Subscribe to Daily/Weekly Emails</a:t>
            </a:r>
          </a:p>
          <a:p>
            <a:pPr lvl="1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Set to Yes to receive daily and/or weekly emails from AmpliFund with tasks/reminders</a:t>
            </a:r>
          </a:p>
          <a:p>
            <a:r>
              <a:rPr lang="en-US" sz="1900" b="1" dirty="0"/>
              <a:t>Applicant Portal Access</a:t>
            </a:r>
          </a:p>
          <a:p>
            <a:pPr lvl="1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Set to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Yes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to provide a user in your organization with access to submit applications</a:t>
            </a:r>
          </a:p>
          <a:p>
            <a:r>
              <a:rPr lang="en-US" sz="1900" b="1" dirty="0"/>
              <a:t>Role*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Organization Administrator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Full view and edit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Executive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View only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(No 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Only has access to budget or performance plan items to which you assign the user as the Responsible Individual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Has access to budget or performance plan items to which you assign the user as the Responsible Individual including personnel line items</a:t>
            </a:r>
          </a:p>
          <a:p>
            <a:pPr lvl="2"/>
            <a:endParaRPr lang="en-US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D94A27-5227-43A9-896A-9D12DFEFD6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FAA0C-33F1-4C37-985A-F98E5A9B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76" y="1264137"/>
            <a:ext cx="5488700" cy="51005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0C018-9824-4FE8-B5D0-185B628367C4}"/>
              </a:ext>
            </a:extLst>
          </p:cNvPr>
          <p:cNvSpPr/>
          <p:nvPr/>
        </p:nvSpPr>
        <p:spPr>
          <a:xfrm>
            <a:off x="6443662" y="3086885"/>
            <a:ext cx="1014413" cy="1185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6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785" y="1570038"/>
            <a:ext cx="3680133" cy="47783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Click the             in the </a:t>
            </a:r>
            <a:r>
              <a:rPr lang="en-US" i="1" dirty="0"/>
              <a:t>Icon Bar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 the confirmation pop-up window, click </a:t>
            </a:r>
            <a:r>
              <a:rPr lang="en-US" b="1" dirty="0"/>
              <a:t>Send Invitation</a:t>
            </a:r>
          </a:p>
          <a:p>
            <a:pPr marL="0" indent="0">
              <a:buNone/>
            </a:pPr>
            <a:r>
              <a:rPr lang="en-US" i="1" dirty="0"/>
              <a:t>Link is active for 72 hours</a:t>
            </a: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Sending an Invitation to a 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AA33-EC28-4681-976B-DE5E1931996F}"/>
              </a:ext>
            </a:extLst>
          </p:cNvPr>
          <p:cNvSpPr/>
          <p:nvPr/>
        </p:nvSpPr>
        <p:spPr>
          <a:xfrm>
            <a:off x="8116496" y="3531908"/>
            <a:ext cx="3532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An Organization Administrator can resend the invitation email to a user by going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Administration &gt; System Security &gt; Users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Click the envelope icon next to the User’s name and confirm.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8910A-B543-41B9-B394-5019B490CD12}"/>
              </a:ext>
            </a:extLst>
          </p:cNvPr>
          <p:cNvPicPr/>
          <p:nvPr/>
        </p:nvPicPr>
        <p:blipFill rotWithShape="1">
          <a:blip r:embed="rId2"/>
          <a:srcRect l="97785" t="17400" r="1489" b="81028"/>
          <a:stretch/>
        </p:blipFill>
        <p:spPr bwMode="auto">
          <a:xfrm>
            <a:off x="9450585" y="1582737"/>
            <a:ext cx="432279" cy="21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C121080-C72F-4691-98DF-19E57E705799}"/>
              </a:ext>
            </a:extLst>
          </p:cNvPr>
          <p:cNvSpPr txBox="1"/>
          <p:nvPr/>
        </p:nvSpPr>
        <p:spPr>
          <a:xfrm>
            <a:off x="4468027" y="3867207"/>
            <a:ext cx="1702374" cy="260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A0D1B-E3EE-4549-9164-060128F33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83"/>
          <a:stretch/>
        </p:blipFill>
        <p:spPr>
          <a:xfrm>
            <a:off x="1298644" y="2118396"/>
            <a:ext cx="3704820" cy="1874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F8069-BCFF-4522-9259-5401EF3F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41"/>
          <a:stretch/>
        </p:blipFill>
        <p:spPr>
          <a:xfrm>
            <a:off x="1298644" y="3993160"/>
            <a:ext cx="3704820" cy="5718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C68CD-EEC0-427A-895F-A2ECB6AE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03" y="1801218"/>
            <a:ext cx="1474861" cy="4916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F9AC2-523E-4A57-A286-6970402878D1}"/>
              </a:ext>
            </a:extLst>
          </p:cNvPr>
          <p:cNvSpPr/>
          <p:nvPr/>
        </p:nvSpPr>
        <p:spPr>
          <a:xfrm>
            <a:off x="6170401" y="1943789"/>
            <a:ext cx="280221" cy="206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Updating Grant Award</a:t>
            </a:r>
          </a:p>
        </p:txBody>
      </p:sp>
    </p:spTree>
    <p:extLst>
      <p:ext uri="{BB962C8B-B14F-4D97-AF65-F5344CB8AC3E}">
        <p14:creationId xmlns:p14="http://schemas.microsoft.com/office/powerpoint/2010/main" val="310294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‘pencil’ icon </a:t>
            </a:r>
            <a:r>
              <a:rPr lang="en-US" dirty="0"/>
              <a:t>next to grant name to edit</a:t>
            </a:r>
          </a:p>
          <a:p>
            <a:pPr marL="342900" indent="-342900">
              <a:buAutoNum type="arabicPeriod"/>
            </a:pPr>
            <a:r>
              <a:rPr lang="en-US" dirty="0"/>
              <a:t>Update the Recipient Grant Manager name &amp; add Recipient award name (optional)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Save </a:t>
            </a:r>
            <a:r>
              <a:rPr lang="en-US" dirty="0"/>
              <a:t>button in the right corner of the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Updating Grant Award 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3474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D9503-2CB9-4DAF-9566-8278192F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787" y="2881036"/>
            <a:ext cx="3027328" cy="3748364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85DB45-B43B-47B7-B3B1-D57576C90090}"/>
              </a:ext>
            </a:extLst>
          </p:cNvPr>
          <p:cNvGrpSpPr/>
          <p:nvPr/>
        </p:nvGrpSpPr>
        <p:grpSpPr>
          <a:xfrm>
            <a:off x="1177201" y="4882346"/>
            <a:ext cx="6314168" cy="536179"/>
            <a:chOff x="1177201" y="4882346"/>
            <a:chExt cx="6314168" cy="5361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063A38-C3B7-4BE4-BA73-065EE26C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201" y="4882346"/>
              <a:ext cx="6314168" cy="53617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66188-953C-4023-AC56-987B4F8DBD66}"/>
                </a:ext>
              </a:extLst>
            </p:cNvPr>
            <p:cNvSpPr/>
            <p:nvPr/>
          </p:nvSpPr>
          <p:spPr>
            <a:xfrm>
              <a:off x="2020722" y="5150435"/>
              <a:ext cx="100667" cy="2211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E220EA-9461-4714-B171-596420D882ED}"/>
                </a:ext>
              </a:extLst>
            </p:cNvPr>
            <p:cNvSpPr/>
            <p:nvPr/>
          </p:nvSpPr>
          <p:spPr>
            <a:xfrm>
              <a:off x="2135245" y="5243119"/>
              <a:ext cx="951904" cy="128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43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</p:spTree>
    <p:extLst>
      <p:ext uri="{BB962C8B-B14F-4D97-AF65-F5344CB8AC3E}">
        <p14:creationId xmlns:p14="http://schemas.microsoft.com/office/powerpoint/2010/main" val="45644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D4169-A140-41F9-98ED-B34C5EE0F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335147"/>
            <a:ext cx="9416195" cy="4778375"/>
          </a:xfrm>
        </p:spPr>
        <p:txBody>
          <a:bodyPr/>
          <a:lstStyle/>
          <a:p>
            <a:r>
              <a:rPr lang="en-US" dirty="0"/>
              <a:t>Welcome &amp; Overview</a:t>
            </a:r>
          </a:p>
          <a:p>
            <a:r>
              <a:rPr lang="en-US" dirty="0"/>
              <a:t>How to add user</a:t>
            </a:r>
          </a:p>
          <a:p>
            <a:r>
              <a:rPr lang="en-US" dirty="0"/>
              <a:t>Financial quarterly reporting:</a:t>
            </a:r>
          </a:p>
          <a:p>
            <a:pPr lvl="1"/>
            <a:r>
              <a:rPr lang="en-US" dirty="0"/>
              <a:t>Entering Expenses </a:t>
            </a:r>
          </a:p>
          <a:p>
            <a:pPr lvl="1"/>
            <a:r>
              <a:rPr lang="en-US" dirty="0"/>
              <a:t>Submitting a Reporting Period </a:t>
            </a:r>
          </a:p>
          <a:p>
            <a:pPr lvl="1"/>
            <a:r>
              <a:rPr lang="en-US" dirty="0"/>
              <a:t>Submitting a Payment Request</a:t>
            </a:r>
          </a:p>
          <a:p>
            <a:r>
              <a:rPr lang="en-US" dirty="0"/>
              <a:t>Performance Reports:</a:t>
            </a:r>
          </a:p>
          <a:p>
            <a:pPr lvl="1"/>
            <a:r>
              <a:rPr lang="en-US" dirty="0"/>
              <a:t>Entering Achievements</a:t>
            </a:r>
          </a:p>
          <a:p>
            <a:pPr lvl="1"/>
            <a:r>
              <a:rPr lang="en-US" dirty="0"/>
              <a:t>Submitting a Reporting Period</a:t>
            </a:r>
          </a:p>
          <a:p>
            <a:r>
              <a:rPr lang="en-US" dirty="0"/>
              <a:t>Submitting an Amendment Request</a:t>
            </a:r>
          </a:p>
          <a:p>
            <a:r>
              <a:rPr lang="en-US" dirty="0"/>
              <a:t>Support Resources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B8192-AAE9-4AD5-A494-6075B5C54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05D44-EA51-4F19-A87D-0BFD674D2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33756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grant name </a:t>
            </a:r>
          </a:p>
          <a:p>
            <a:pPr marL="342900" indent="-342900">
              <a:buAutoNum type="arabicPeriod"/>
            </a:pPr>
            <a:r>
              <a:rPr lang="en-US" dirty="0"/>
              <a:t>Click on Post Award&gt;Financial&gt;Budget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1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1156229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66034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3A38-C3B7-4BE4-BA73-065EE26C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01" y="5203415"/>
            <a:ext cx="8825272" cy="9371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C66188-953C-4023-AC56-987B4F8DBD66}"/>
              </a:ext>
            </a:extLst>
          </p:cNvPr>
          <p:cNvSpPr/>
          <p:nvPr/>
        </p:nvSpPr>
        <p:spPr>
          <a:xfrm>
            <a:off x="1177201" y="5826257"/>
            <a:ext cx="727100" cy="2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74379-0D0C-4857-B9DA-571E3361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65" y="2764512"/>
            <a:ext cx="2029108" cy="2076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29D8B8-EEAD-40F7-A3B5-E3732DE35B82}"/>
              </a:ext>
            </a:extLst>
          </p:cNvPr>
          <p:cNvSpPr/>
          <p:nvPr/>
        </p:nvSpPr>
        <p:spPr>
          <a:xfrm>
            <a:off x="7973365" y="3109636"/>
            <a:ext cx="2029108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45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Expense Entry</a:t>
            </a:r>
          </a:p>
        </p:txBody>
      </p:sp>
    </p:spTree>
    <p:extLst>
      <p:ext uri="{BB962C8B-B14F-4D97-AF65-F5344CB8AC3E}">
        <p14:creationId xmlns:p14="http://schemas.microsoft.com/office/powerpoint/2010/main" val="11292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C5E02-D12A-4400-9A0C-50F9011D7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774460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Award&gt;Financial&gt; Expenses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to add a new expense</a:t>
            </a:r>
          </a:p>
          <a:p>
            <a:pPr marL="342900" indent="-342900">
              <a:buAutoNum type="arabicPeriod"/>
            </a:pPr>
            <a:r>
              <a:rPr lang="en-US" dirty="0"/>
              <a:t>Add expense information under expense tab &amp; attachments then click Create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2C67A-5848-4002-9068-A8CBEDC31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C334F-A15A-42CE-99A9-8B7011400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37324"/>
            <a:ext cx="9032781" cy="539139"/>
          </a:xfrm>
        </p:spPr>
        <p:txBody>
          <a:bodyPr/>
          <a:lstStyle/>
          <a:p>
            <a:r>
              <a:rPr lang="en-US" dirty="0"/>
              <a:t>Expense Entry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31A1-4072-41C4-A50F-B7A00B8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8" y="2522992"/>
            <a:ext cx="2076740" cy="11050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B4BFC45-61FE-4888-86CC-07B01C96E55B}"/>
              </a:ext>
            </a:extLst>
          </p:cNvPr>
          <p:cNvSpPr/>
          <p:nvPr/>
        </p:nvSpPr>
        <p:spPr>
          <a:xfrm>
            <a:off x="397546" y="239574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710C4-572D-47AA-ABF4-2A33E3097348}"/>
              </a:ext>
            </a:extLst>
          </p:cNvPr>
          <p:cNvSpPr/>
          <p:nvPr/>
        </p:nvSpPr>
        <p:spPr>
          <a:xfrm>
            <a:off x="879662" y="2934602"/>
            <a:ext cx="1041166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805C6-04A7-4AF2-98E5-FA1836B3EDE8}"/>
              </a:ext>
            </a:extLst>
          </p:cNvPr>
          <p:cNvSpPr/>
          <p:nvPr/>
        </p:nvSpPr>
        <p:spPr>
          <a:xfrm>
            <a:off x="1920828" y="3276521"/>
            <a:ext cx="103557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6AB94-B869-43E3-B2A0-77FFB5A7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63" y="2780952"/>
            <a:ext cx="6879911" cy="25584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D4BE829-3859-4FD4-B553-8B3D90360F2B}"/>
              </a:ext>
            </a:extLst>
          </p:cNvPr>
          <p:cNvSpPr/>
          <p:nvPr/>
        </p:nvSpPr>
        <p:spPr>
          <a:xfrm>
            <a:off x="4018272" y="229439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BE627-8093-4828-B384-0AC8CD23E4DC}"/>
              </a:ext>
            </a:extLst>
          </p:cNvPr>
          <p:cNvSpPr/>
          <p:nvPr/>
        </p:nvSpPr>
        <p:spPr>
          <a:xfrm>
            <a:off x="4112463" y="4727986"/>
            <a:ext cx="47631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82663-B082-4A3D-896F-5D9FC8D2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" y="3832899"/>
            <a:ext cx="3291641" cy="28480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1EA7F1-B5A8-4FA4-8924-B57193A80625}"/>
              </a:ext>
            </a:extLst>
          </p:cNvPr>
          <p:cNvSpPr/>
          <p:nvPr/>
        </p:nvSpPr>
        <p:spPr>
          <a:xfrm>
            <a:off x="121780" y="37051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A1E-1B27-44DD-852D-BF5BFEBA98F3}"/>
              </a:ext>
            </a:extLst>
          </p:cNvPr>
          <p:cNvSpPr/>
          <p:nvPr/>
        </p:nvSpPr>
        <p:spPr>
          <a:xfrm>
            <a:off x="659594" y="403965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E2F625-B609-4B05-8782-E949E85D87AE}"/>
              </a:ext>
            </a:extLst>
          </p:cNvPr>
          <p:cNvSpPr/>
          <p:nvPr/>
        </p:nvSpPr>
        <p:spPr>
          <a:xfrm>
            <a:off x="2956402" y="643733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Reporting Period &amp; Payment Request</a:t>
            </a:r>
          </a:p>
        </p:txBody>
      </p:sp>
    </p:spTree>
    <p:extLst>
      <p:ext uri="{BB962C8B-B14F-4D97-AF65-F5344CB8AC3E}">
        <p14:creationId xmlns:p14="http://schemas.microsoft.com/office/powerpoint/2010/main" val="27619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Award&gt;Management&gt;Reporting Periods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Expenses and Time Period then click Save</a:t>
            </a:r>
          </a:p>
          <a:p>
            <a:pPr marL="342900" indent="-342900">
              <a:buAutoNum type="arabicPeriod"/>
            </a:pPr>
            <a:r>
              <a:rPr lang="en-US" dirty="0"/>
              <a:t>Review expenses &amp; details, click Close to send completed reporting period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28796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8565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FF16957-DD55-4E21-B66E-706F4941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13" y="6127134"/>
            <a:ext cx="2657846" cy="5334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EB7B96-EACC-4C71-8F92-ACAAFEDB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70" y="4276947"/>
            <a:ext cx="3165718" cy="11762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5835-6063-4A52-A399-AC0E688DC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9" y="3879087"/>
            <a:ext cx="3361849" cy="18834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Reporting Periods click on the payment request icon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Enter name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nd,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, or 4</a:t>
            </a:r>
            <a:r>
              <a:rPr lang="en-US" baseline="30000" dirty="0"/>
              <a:t>th</a:t>
            </a:r>
            <a:r>
              <a:rPr lang="en-US" dirty="0"/>
              <a:t> quarter) and date created (last day of quarter)</a:t>
            </a:r>
          </a:p>
          <a:p>
            <a:pPr marL="342900" indent="-342900">
              <a:buAutoNum type="arabicPeriod"/>
            </a:pPr>
            <a:r>
              <a:rPr lang="en-US" dirty="0"/>
              <a:t>Type in total requested amount </a:t>
            </a:r>
          </a:p>
          <a:p>
            <a:pPr marL="342900" indent="-342900">
              <a:buAutoNum type="arabicPeriod"/>
            </a:pPr>
            <a:r>
              <a:rPr lang="en-US" dirty="0"/>
              <a:t>Add any additional comments &amp; upload files to Funder</a:t>
            </a:r>
          </a:p>
          <a:p>
            <a:pPr marL="342900" indent="-342900">
              <a:buAutoNum type="arabicPeriod"/>
            </a:pPr>
            <a:r>
              <a:rPr lang="en-US" dirty="0"/>
              <a:t>Click submit to send to Funder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/>
          </a:bodyPr>
          <a:lstStyle/>
          <a:p>
            <a:r>
              <a:rPr lang="en-US" dirty="0"/>
              <a:t>Generating a Payment Request from Reporting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791824" y="2838304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720001" y="337041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5433405" y="4846377"/>
            <a:ext cx="2418690" cy="30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177200" y="4250757"/>
            <a:ext cx="2883071" cy="628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10185695" y="6221194"/>
            <a:ext cx="829051" cy="380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326221" y="404162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F18F8F-F3F8-4383-A92D-28274F71F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116" y="4764690"/>
            <a:ext cx="3321815" cy="9935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66DEF4A-8207-47AE-8F78-0FF2B477FC6C}"/>
              </a:ext>
            </a:extLst>
          </p:cNvPr>
          <p:cNvSpPr/>
          <p:nvPr/>
        </p:nvSpPr>
        <p:spPr>
          <a:xfrm>
            <a:off x="8210086" y="4284503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A76620-7ACB-47BF-B102-F0AD019E68C6}"/>
              </a:ext>
            </a:extLst>
          </p:cNvPr>
          <p:cNvSpPr/>
          <p:nvPr/>
        </p:nvSpPr>
        <p:spPr>
          <a:xfrm>
            <a:off x="3791823" y="28411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D827AC-2961-4E8E-AB5E-FC97B04C2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03" y="2589012"/>
            <a:ext cx="8505143" cy="8218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C208A9-B15F-4A56-B304-0B3CC66AF75C}"/>
              </a:ext>
            </a:extLst>
          </p:cNvPr>
          <p:cNvSpPr/>
          <p:nvPr/>
        </p:nvSpPr>
        <p:spPr>
          <a:xfrm>
            <a:off x="3864541" y="3057427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4A5C370-F302-4514-807D-55DE30964020}"/>
              </a:ext>
            </a:extLst>
          </p:cNvPr>
          <p:cNvSpPr/>
          <p:nvPr/>
        </p:nvSpPr>
        <p:spPr>
          <a:xfrm>
            <a:off x="8674541" y="585278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67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&amp; Submitting Performance Achievements</a:t>
            </a:r>
          </a:p>
        </p:txBody>
      </p:sp>
    </p:spTree>
    <p:extLst>
      <p:ext uri="{BB962C8B-B14F-4D97-AF65-F5344CB8AC3E}">
        <p14:creationId xmlns:p14="http://schemas.microsoft.com/office/powerpoint/2010/main" val="144936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4708BC-544E-47B3-B81F-42741A1E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52" y="2252985"/>
            <a:ext cx="3959011" cy="41147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8CCB0-00E1-46B6-9AA5-4AF97E009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37" y="4404797"/>
            <a:ext cx="3735741" cy="6452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D5B11-E1D1-41CE-9EDA-434D61B5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54" y="2586187"/>
            <a:ext cx="1679428" cy="14375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Click on Activity then Achievements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next to the goal</a:t>
            </a:r>
          </a:p>
          <a:p>
            <a:pPr marL="342900" indent="-342900">
              <a:buAutoNum type="arabicPeriod"/>
            </a:pPr>
            <a:r>
              <a:rPr lang="en-US" dirty="0"/>
              <a:t>Enter information about performance achievement and click Create</a:t>
            </a:r>
          </a:p>
          <a:p>
            <a:pPr marL="742950" lvl="1" indent="-342900"/>
            <a:r>
              <a:rPr lang="en-US" dirty="0"/>
              <a:t>Achievement date should be end of the quarter</a:t>
            </a:r>
          </a:p>
          <a:p>
            <a:pPr marL="742950" lvl="1" indent="-342900"/>
            <a:r>
              <a:rPr lang="en-US" dirty="0"/>
              <a:t>Repeat for each relevant goal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/>
          </a:bodyPr>
          <a:lstStyle/>
          <a:p>
            <a:r>
              <a:rPr lang="en-US" dirty="0"/>
              <a:t>Creating Performance Achievements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511512" y="47309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810382" y="427022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721796" y="3520204"/>
            <a:ext cx="1274323" cy="176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6298713" y="225298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1F2BE-E249-4154-808E-946043678F9C}"/>
              </a:ext>
            </a:extLst>
          </p:cNvPr>
          <p:cNvSpPr/>
          <p:nvPr/>
        </p:nvSpPr>
        <p:spPr>
          <a:xfrm>
            <a:off x="7049311" y="3706239"/>
            <a:ext cx="1588851" cy="317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774DC2-D7B5-47B7-AF33-5C957843E867}"/>
              </a:ext>
            </a:extLst>
          </p:cNvPr>
          <p:cNvSpPr/>
          <p:nvPr/>
        </p:nvSpPr>
        <p:spPr>
          <a:xfrm>
            <a:off x="7049312" y="4212589"/>
            <a:ext cx="2036322" cy="204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87BC15-6A29-41F9-BFC8-C7D363F69277}"/>
              </a:ext>
            </a:extLst>
          </p:cNvPr>
          <p:cNvSpPr/>
          <p:nvPr/>
        </p:nvSpPr>
        <p:spPr>
          <a:xfrm>
            <a:off x="9752781" y="6031149"/>
            <a:ext cx="558537" cy="33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2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Award&gt;Management&gt;Reporting Periods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Achievements and Time Period then click Save</a:t>
            </a:r>
          </a:p>
          <a:p>
            <a:pPr marL="342900" indent="-342900">
              <a:buAutoNum type="arabicPeriod"/>
            </a:pPr>
            <a:r>
              <a:rPr lang="en-US" dirty="0"/>
              <a:t>Review </a:t>
            </a:r>
            <a:r>
              <a:rPr lang="en-US" dirty="0" err="1"/>
              <a:t>achivements</a:t>
            </a:r>
            <a:r>
              <a:rPr lang="en-US" dirty="0"/>
              <a:t> &amp; details, click Close to send completed reporting period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Performance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38979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AE92-9E82-4F53-8AAB-DEE7820F23C4}"/>
              </a:ext>
            </a:extLst>
          </p:cNvPr>
          <p:cNvSpPr/>
          <p:nvPr/>
        </p:nvSpPr>
        <p:spPr>
          <a:xfrm>
            <a:off x="4823670" y="5251991"/>
            <a:ext cx="147164" cy="118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an Amendment Request</a:t>
            </a:r>
          </a:p>
        </p:txBody>
      </p:sp>
    </p:spTree>
    <p:extLst>
      <p:ext uri="{BB962C8B-B14F-4D97-AF65-F5344CB8AC3E}">
        <p14:creationId xmlns:p14="http://schemas.microsoft.com/office/powerpoint/2010/main" val="126345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0CCB-506C-4899-8A96-4595A7699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 dirty="0"/>
              <a:t>In-Product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B710-818B-4D2E-A4F2-33037224A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FEC472-8873-4BB4-BECB-873A55858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2950-886E-4AB0-950A-AE0251500E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435B6-6766-4583-9626-A4FBE4FAFB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885" y="703321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Award&gt;Management&gt;Amendments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Click on circle then text of amendment type</a:t>
            </a:r>
          </a:p>
          <a:p>
            <a:pPr marL="342900" indent="-342900">
              <a:buAutoNum type="arabicPeriod"/>
            </a:pPr>
            <a:r>
              <a:rPr lang="en-US" dirty="0"/>
              <a:t>Enter amendment Information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Submit request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946A8-92D5-4A6C-B59A-8A28B4B30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D861B-D946-43FA-8461-B33EF86A4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1" y="212922"/>
            <a:ext cx="9032781" cy="539139"/>
          </a:xfrm>
        </p:spPr>
        <p:txBody>
          <a:bodyPr/>
          <a:lstStyle/>
          <a:p>
            <a:r>
              <a:rPr lang="en-US" dirty="0"/>
              <a:t>Generating an Amendment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25C28-87C7-42EF-82E3-CE520D42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1" y="2873244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3B926DC-271E-4DEE-8481-17D23BE29C3B}"/>
              </a:ext>
            </a:extLst>
          </p:cNvPr>
          <p:cNvSpPr/>
          <p:nvPr/>
        </p:nvSpPr>
        <p:spPr>
          <a:xfrm>
            <a:off x="566563" y="23767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AF9B4-3BF8-465A-A1D2-0BFC6128B593}"/>
              </a:ext>
            </a:extLst>
          </p:cNvPr>
          <p:cNvSpPr/>
          <p:nvPr/>
        </p:nvSpPr>
        <p:spPr>
          <a:xfrm>
            <a:off x="649811" y="4247536"/>
            <a:ext cx="1064310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E61EE-F92A-4055-8586-F0D2C7688764}"/>
              </a:ext>
            </a:extLst>
          </p:cNvPr>
          <p:cNvSpPr/>
          <p:nvPr/>
        </p:nvSpPr>
        <p:spPr>
          <a:xfrm>
            <a:off x="1714121" y="4605824"/>
            <a:ext cx="126011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21EE9D4-ABFE-4A0C-B32C-FC480836CADB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05BD7-309E-48DC-BFDE-C5543232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25" y="2705553"/>
            <a:ext cx="6096000" cy="6857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A45CC-FAF6-4D8A-B3E9-0E72D2168199}"/>
              </a:ext>
            </a:extLst>
          </p:cNvPr>
          <p:cNvSpPr/>
          <p:nvPr/>
        </p:nvSpPr>
        <p:spPr>
          <a:xfrm>
            <a:off x="9915787" y="2705553"/>
            <a:ext cx="33029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F13248C-7AFD-4939-B6BD-F7BF5C3C3610}"/>
              </a:ext>
            </a:extLst>
          </p:cNvPr>
          <p:cNvSpPr/>
          <p:nvPr/>
        </p:nvSpPr>
        <p:spPr>
          <a:xfrm>
            <a:off x="3619041" y="361977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D88514-69E9-4576-8BFE-52AC87B8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143" y="3709399"/>
            <a:ext cx="5408825" cy="7736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FAB5DE-91D8-4D73-9D07-50D2483B32D3}"/>
              </a:ext>
            </a:extLst>
          </p:cNvPr>
          <p:cNvSpPr/>
          <p:nvPr/>
        </p:nvSpPr>
        <p:spPr>
          <a:xfrm>
            <a:off x="7912216" y="4160939"/>
            <a:ext cx="258661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C3926-5FD3-4021-91EE-2C2DCD995E83}"/>
              </a:ext>
            </a:extLst>
          </p:cNvPr>
          <p:cNvSpPr/>
          <p:nvPr/>
        </p:nvSpPr>
        <p:spPr>
          <a:xfrm>
            <a:off x="7073294" y="4169865"/>
            <a:ext cx="752205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5BE3A42-8ACF-46B0-A321-A6754473ED6D}"/>
              </a:ext>
            </a:extLst>
          </p:cNvPr>
          <p:cNvSpPr/>
          <p:nvPr/>
        </p:nvSpPr>
        <p:spPr>
          <a:xfrm>
            <a:off x="543304" y="502345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08B45-55C0-4BFB-9B4A-6BEB3E8731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11"/>
          <a:stretch/>
        </p:blipFill>
        <p:spPr>
          <a:xfrm>
            <a:off x="1181966" y="5061668"/>
            <a:ext cx="2848373" cy="52884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7424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</p:spTree>
    <p:extLst>
      <p:ext uri="{BB962C8B-B14F-4D97-AF65-F5344CB8AC3E}">
        <p14:creationId xmlns:p14="http://schemas.microsoft.com/office/powerpoint/2010/main" val="158341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0B64-D13B-4146-9EEF-23DF49265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9"/>
            <a:ext cx="2414937" cy="376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Grant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62A-A152-4127-80F8-4FD294DB7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B982-6E57-476B-B8BE-2022139A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05206-8AF9-4520-80A7-FFCD025D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93" y="3058801"/>
            <a:ext cx="2038635" cy="22291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D33D1-2346-40FD-B943-65C6722F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" y="2028629"/>
            <a:ext cx="5868219" cy="14003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DB85E2-22B4-44A2-9F55-DB4B004BED0B}"/>
              </a:ext>
            </a:extLst>
          </p:cNvPr>
          <p:cNvSpPr txBox="1">
            <a:spLocks/>
          </p:cNvSpPr>
          <p:nvPr/>
        </p:nvSpPr>
        <p:spPr>
          <a:xfrm>
            <a:off x="6797573" y="2682593"/>
            <a:ext cx="2414937" cy="37620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AppleSymbols" charset="0"/>
              <a:buChar char="⎻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⟩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Reports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D54E6-215B-41EF-ACA7-248458DAF1C7}"/>
              </a:ext>
            </a:extLst>
          </p:cNvPr>
          <p:cNvSpPr/>
          <p:nvPr/>
        </p:nvSpPr>
        <p:spPr>
          <a:xfrm>
            <a:off x="1719376" y="2407640"/>
            <a:ext cx="830877" cy="32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92474-82B7-46AE-92F2-46F3B0F2934B}"/>
              </a:ext>
            </a:extLst>
          </p:cNvPr>
          <p:cNvSpPr/>
          <p:nvPr/>
        </p:nvSpPr>
        <p:spPr>
          <a:xfrm>
            <a:off x="7291064" y="3703799"/>
            <a:ext cx="1644664" cy="59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3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936AA-CE3F-48E0-B569-8EAC22FA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Administration: Log-in to AmpliFund &amp; add relevant users to your account and invite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Grant Management: Update the Recipient Grant Manager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</a:t>
            </a:r>
          </a:p>
          <a:p>
            <a:pPr marL="800100" lvl="1" indent="-342900">
              <a:buAutoNum type="arabicParenR"/>
            </a:pPr>
            <a:r>
              <a:rPr lang="en-US" dirty="0"/>
              <a:t>Enter Expenses</a:t>
            </a:r>
          </a:p>
          <a:p>
            <a:pPr marL="800100" lvl="1" indent="-342900">
              <a:buAutoNum type="arabicParenR"/>
            </a:pPr>
            <a:r>
              <a:rPr lang="en-US" dirty="0"/>
              <a:t>Close Budget Reporting Period</a:t>
            </a:r>
          </a:p>
          <a:p>
            <a:pPr marL="800100" lvl="1" indent="-342900">
              <a:buAutoNum type="arabicParenR"/>
            </a:pPr>
            <a:r>
              <a:rPr lang="en-US" dirty="0"/>
              <a:t>Submit Payment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Post-Award &gt; Performance &gt; Performance plan &gt; trophy icon &gt; + sign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Close Performance Reporting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Needed:</a:t>
            </a:r>
          </a:p>
          <a:p>
            <a:r>
              <a:rPr lang="en-US" dirty="0"/>
              <a:t>Submit amendment request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17ABC-D17C-4DA5-8604-53C0F94A7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CD435-4DB6-41EB-BF7B-C99CC6805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 of Required Actions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E65F7E-EBB7-56A1-0B00-ED2AC2DC8CAA}"/>
              </a:ext>
            </a:extLst>
          </p:cNvPr>
          <p:cNvSpPr/>
          <p:nvPr/>
        </p:nvSpPr>
        <p:spPr>
          <a:xfrm>
            <a:off x="5264103" y="5103628"/>
            <a:ext cx="6442344" cy="1492470"/>
          </a:xfrm>
          <a:prstGeom prst="roundRect">
            <a:avLst/>
          </a:prstGeom>
          <a:solidFill>
            <a:srgbClr val="07AC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Payment Request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naming convention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: Quarter 1, Quarter 2, etc. 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Note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: Quarter 1 = Contract payment (25% of grant amount)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1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20882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Submit a support ticket: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support@amplifund.zendesk.com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Visit the support portal: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https://amplifund.zendesk.com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Supported Browsers:</a:t>
            </a:r>
          </a:p>
          <a:p>
            <a:r>
              <a:rPr lang="en-US" dirty="0">
                <a:latin typeface="Poppins"/>
              </a:rPr>
              <a:t>Google Chrome (current supported releases)</a:t>
            </a:r>
          </a:p>
          <a:p>
            <a:r>
              <a:rPr lang="en-US" dirty="0">
                <a:latin typeface="Poppins"/>
              </a:rPr>
              <a:t>Mozilla Firefox (current supported releases)</a:t>
            </a:r>
          </a:p>
          <a:p>
            <a:r>
              <a:rPr lang="en-US" dirty="0">
                <a:latin typeface="Poppins"/>
              </a:rPr>
              <a:t>Microsoft Edge (current supported releases)</a:t>
            </a:r>
          </a:p>
          <a:p>
            <a:r>
              <a:rPr lang="en-US" dirty="0">
                <a:latin typeface="Poppins"/>
              </a:rPr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AmpliFund Support</a:t>
            </a:r>
          </a:p>
        </p:txBody>
      </p:sp>
    </p:spTree>
    <p:extLst>
      <p:ext uri="{BB962C8B-B14F-4D97-AF65-F5344CB8AC3E}">
        <p14:creationId xmlns:p14="http://schemas.microsoft.com/office/powerpoint/2010/main" val="25877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9BD9AC-3CF9-4B75-9148-1F8CE1869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5928295" cy="4778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Go to https://amplifund.zendesk.com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full name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email address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Complete the </a:t>
            </a:r>
            <a:r>
              <a:rPr lang="en-US" b="1"/>
              <a:t>I’m not a robot</a:t>
            </a:r>
            <a:r>
              <a:rPr lang="en-US"/>
              <a:t> check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 welcome email from support@zendesk.com will be sent to you via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link to set your password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7DF6-8FB7-4860-A174-15C46DEFA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EF4DD-18DE-4E97-AF45-4E4ED1078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4B4A0-4AB4-40C4-9B89-72E1B66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43" y="1480268"/>
            <a:ext cx="4340785" cy="31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1D70C-753D-40CA-8C48-A735BE61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00" y="5016244"/>
            <a:ext cx="5218653" cy="12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3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FBA1D-70F3-475F-92CE-141690216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555C4-2D44-48EB-82E6-AC5F949D7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E7FBE-C430-4A04-A5C6-B8B62A7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19" y="1366647"/>
            <a:ext cx="5747806" cy="4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9AB7A-2FE7-4AB4-9A6D-296291DEE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www.gotomygrants.com</a:t>
            </a:r>
          </a:p>
        </p:txBody>
      </p:sp>
    </p:spTree>
    <p:extLst>
      <p:ext uri="{BB962C8B-B14F-4D97-AF65-F5344CB8AC3E}">
        <p14:creationId xmlns:p14="http://schemas.microsoft.com/office/powerpoint/2010/main" val="46339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  -  Read-Only" id="{C8030211-34CE-480D-B57C-7BCA3ADC9994}" vid="{88B3CF19-410F-4BE0-B4D5-1AB1F176270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5CF6DFF8-C114-364C-A553-FA0D35667407}" vid="{D2DB3222-EFB2-0A4F-AC00-3991704225EB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46RQJNK23EVN-1337156804-70037</_dlc_DocId>
    <_dlc_DocIdUrl xmlns="83fd7b6e-5f23-487e-aad6-cb3ca280b681">
      <Url>https://streamlinksoftware.sharepoint.com/sites/StreamLinkSoftwareCloudDrive/_layouts/15/DocIdRedir.aspx?ID=46RQJNK23EVN-1337156804-70037</Url>
      <Description>46RQJNK23EVN-1337156804-70037</Description>
    </_dlc_DocIdUrl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AddressesDeficiencyNumber xmlns="15f2d29a-783a-455a-b8a8-1f2fa8c5e7d6" xsi:nil="true"/>
    <Notes xmlns="15f2d29a-783a-455a-b8a8-1f2fa8c5e7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19" ma:contentTypeDescription="Create a new document." ma:contentTypeScope="" ma:versionID="4c1f9bae8747941351a559efc450c9ee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23d5f065628ea4ca2adfbd5e602f0228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BEAD8-076C-4BC5-92EB-44BB36E55D9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83fd7b6e-5f23-487e-aad6-cb3ca280b681"/>
    <ds:schemaRef ds:uri="15f2d29a-783a-455a-b8a8-1f2fa8c5e7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5A16EE-46EB-4899-98A9-D50A029CD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BB938-3728-4D72-94CC-6E88DEDAA9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D6F9C3-74F9-4215-8042-B9238FE2C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15706</TotalTime>
  <Words>1065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AppleSymbols</vt:lpstr>
      <vt:lpstr>Arial</vt:lpstr>
      <vt:lpstr>Calibri</vt:lpstr>
      <vt:lpstr>Lato</vt:lpstr>
      <vt:lpstr>Oswald</vt:lpstr>
      <vt:lpstr>Poppins</vt:lpstr>
      <vt:lpstr>Poppins light</vt:lpstr>
      <vt:lpstr>Poppins light</vt:lpstr>
      <vt:lpstr>Segoe UI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Naufel</dc:creator>
  <cp:lastModifiedBy>Halteman, Andrea</cp:lastModifiedBy>
  <cp:revision>16</cp:revision>
  <dcterms:created xsi:type="dcterms:W3CDTF">2021-02-05T17:39:14Z</dcterms:created>
  <dcterms:modified xsi:type="dcterms:W3CDTF">2023-09-29T16:56:01Z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_dlc_DocIdItemGuid">
    <vt:lpwstr>da508c1c-e12a-4ce5-973d-5ff01a941795</vt:lpwstr>
  </property>
  <property fmtid="{D5CDD505-2E9C-101B-9397-08002B2CF9AE}" pid="4" name="MediaServiceImageTags">
    <vt:lpwstr/>
  </property>
</Properties>
</file>